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59" r:id="rId6"/>
    <p:sldId id="261" r:id="rId7"/>
    <p:sldId id="262" r:id="rId8"/>
    <p:sldId id="263" r:id="rId9"/>
    <p:sldId id="264" r:id="rId10"/>
  </p:sldIdLst>
  <p:sldSz cx="8748713"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C99"/>
    <a:srgbClr val="FF3399"/>
    <a:srgbClr val="FFCCFF"/>
    <a:srgbClr val="FFFF00"/>
    <a:srgbClr val="FF0066"/>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103" d="100"/>
          <a:sy n="103" d="100"/>
        </p:scale>
        <p:origin x="-336" y="-96"/>
      </p:cViewPr>
      <p:guideLst>
        <p:guide orient="horz" pos="2160"/>
        <p:guide pos="2756"/>
      </p:guideLst>
    </p:cSldViewPr>
  </p:slideViewPr>
  <p:outlineViewPr>
    <p:cViewPr>
      <p:scale>
        <a:sx n="33" d="100"/>
        <a:sy n="33" d="100"/>
      </p:scale>
      <p:origin x="0" y="36"/>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56154" y="2130427"/>
            <a:ext cx="7436406"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12307" y="3886200"/>
            <a:ext cx="6124099"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4D83BED5-750B-425E-BE67-0AAF8DE5F572}" type="datetimeFigureOut">
              <a:rPr lang="it-IT" smtClean="0"/>
              <a:pPr/>
              <a:t>16/04/2012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87449B1-802B-41A5-A4B9-1492B46EA9F0}" type="slidenum">
              <a:rPr lang="it-IT" smtClean="0"/>
              <a:pPr/>
              <a:t>‹N›</a:t>
            </a:fld>
            <a:endParaRPr lang="it-IT"/>
          </a:p>
        </p:txBody>
      </p:sp>
    </p:spTree>
  </p:cSld>
  <p:clrMapOvr>
    <a:masterClrMapping/>
  </p:clrMapOvr>
  <p:transition spd="slow" advTm="300000">
    <p:whee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D83BED5-750B-425E-BE67-0AAF8DE5F572}" type="datetimeFigureOut">
              <a:rPr lang="it-IT" smtClean="0"/>
              <a:pPr/>
              <a:t>16/04/2012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87449B1-802B-41A5-A4B9-1492B46EA9F0}" type="slidenum">
              <a:rPr lang="it-IT" smtClean="0"/>
              <a:pPr/>
              <a:t>‹N›</a:t>
            </a:fld>
            <a:endParaRPr lang="it-IT"/>
          </a:p>
        </p:txBody>
      </p:sp>
    </p:spTree>
  </p:cSld>
  <p:clrMapOvr>
    <a:masterClrMapping/>
  </p:clrMapOvr>
  <p:transition spd="slow" advTm="300000">
    <p:whee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342817" y="274640"/>
            <a:ext cx="196846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37436" y="274640"/>
            <a:ext cx="5759569"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D83BED5-750B-425E-BE67-0AAF8DE5F572}" type="datetimeFigureOut">
              <a:rPr lang="it-IT" smtClean="0"/>
              <a:pPr/>
              <a:t>16/04/2012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87449B1-802B-41A5-A4B9-1492B46EA9F0}" type="slidenum">
              <a:rPr lang="it-IT" smtClean="0"/>
              <a:pPr/>
              <a:t>‹N›</a:t>
            </a:fld>
            <a:endParaRPr lang="it-IT"/>
          </a:p>
        </p:txBody>
      </p:sp>
    </p:spTree>
  </p:cSld>
  <p:clrMapOvr>
    <a:masterClrMapping/>
  </p:clrMapOvr>
  <p:transition spd="slow" advTm="300000">
    <p:whee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D83BED5-750B-425E-BE67-0AAF8DE5F572}" type="datetimeFigureOut">
              <a:rPr lang="it-IT" smtClean="0"/>
              <a:pPr/>
              <a:t>16/04/2012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87449B1-802B-41A5-A4B9-1492B46EA9F0}" type="slidenum">
              <a:rPr lang="it-IT" smtClean="0"/>
              <a:pPr/>
              <a:t>‹N›</a:t>
            </a:fld>
            <a:endParaRPr lang="it-IT"/>
          </a:p>
        </p:txBody>
      </p:sp>
    </p:spTree>
  </p:cSld>
  <p:clrMapOvr>
    <a:masterClrMapping/>
  </p:clrMapOvr>
  <p:transition spd="slow" advTm="300000">
    <p:whee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91088" y="4406901"/>
            <a:ext cx="7436406"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691088" y="2906715"/>
            <a:ext cx="7436406"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4D83BED5-750B-425E-BE67-0AAF8DE5F572}" type="datetimeFigureOut">
              <a:rPr lang="it-IT" smtClean="0"/>
              <a:pPr/>
              <a:t>16/04/2012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87449B1-802B-41A5-A4B9-1492B46EA9F0}" type="slidenum">
              <a:rPr lang="it-IT" smtClean="0"/>
              <a:pPr/>
              <a:t>‹N›</a:t>
            </a:fld>
            <a:endParaRPr lang="it-IT"/>
          </a:p>
        </p:txBody>
      </p:sp>
    </p:spTree>
  </p:cSld>
  <p:clrMapOvr>
    <a:masterClrMapping/>
  </p:clrMapOvr>
  <p:transition spd="slow" advTm="300000">
    <p:whee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37436" y="1600202"/>
            <a:ext cx="386401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447262" y="1600202"/>
            <a:ext cx="386401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4D83BED5-750B-425E-BE67-0AAF8DE5F572}" type="datetimeFigureOut">
              <a:rPr lang="it-IT" smtClean="0"/>
              <a:pPr/>
              <a:t>16/04/2012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87449B1-802B-41A5-A4B9-1492B46EA9F0}" type="slidenum">
              <a:rPr lang="it-IT" smtClean="0"/>
              <a:pPr/>
              <a:t>‹N›</a:t>
            </a:fld>
            <a:endParaRPr lang="it-IT"/>
          </a:p>
        </p:txBody>
      </p:sp>
    </p:spTree>
  </p:cSld>
  <p:clrMapOvr>
    <a:masterClrMapping/>
  </p:clrMapOvr>
  <p:transition spd="slow" advTm="300000">
    <p:whee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37437" y="1535113"/>
            <a:ext cx="386553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37437" y="2174875"/>
            <a:ext cx="386553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444226" y="1535113"/>
            <a:ext cx="386705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444226" y="2174875"/>
            <a:ext cx="386705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4D83BED5-750B-425E-BE67-0AAF8DE5F572}" type="datetimeFigureOut">
              <a:rPr lang="it-IT" smtClean="0"/>
              <a:pPr/>
              <a:t>16/04/2012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87449B1-802B-41A5-A4B9-1492B46EA9F0}" type="slidenum">
              <a:rPr lang="it-IT" smtClean="0"/>
              <a:pPr/>
              <a:t>‹N›</a:t>
            </a:fld>
            <a:endParaRPr lang="it-IT"/>
          </a:p>
        </p:txBody>
      </p:sp>
    </p:spTree>
  </p:cSld>
  <p:clrMapOvr>
    <a:masterClrMapping/>
  </p:clrMapOvr>
  <p:transition spd="slow" advTm="300000">
    <p:whee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4D83BED5-750B-425E-BE67-0AAF8DE5F572}" type="datetimeFigureOut">
              <a:rPr lang="it-IT" smtClean="0"/>
              <a:pPr/>
              <a:t>16/04/2012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87449B1-802B-41A5-A4B9-1492B46EA9F0}" type="slidenum">
              <a:rPr lang="it-IT" smtClean="0"/>
              <a:pPr/>
              <a:t>‹N›</a:t>
            </a:fld>
            <a:endParaRPr lang="it-IT"/>
          </a:p>
        </p:txBody>
      </p:sp>
    </p:spTree>
  </p:cSld>
  <p:clrMapOvr>
    <a:masterClrMapping/>
  </p:clrMapOvr>
  <p:transition spd="slow" advTm="300000">
    <p:whee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D83BED5-750B-425E-BE67-0AAF8DE5F572}" type="datetimeFigureOut">
              <a:rPr lang="it-IT" smtClean="0"/>
              <a:pPr/>
              <a:t>16/04/2012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87449B1-802B-41A5-A4B9-1492B46EA9F0}" type="slidenum">
              <a:rPr lang="it-IT" smtClean="0"/>
              <a:pPr/>
              <a:t>‹N›</a:t>
            </a:fld>
            <a:endParaRPr lang="it-IT"/>
          </a:p>
        </p:txBody>
      </p:sp>
    </p:spTree>
  </p:cSld>
  <p:clrMapOvr>
    <a:masterClrMapping/>
  </p:clrMapOvr>
  <p:transition spd="slow" advTm="300000">
    <p:whee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37437" y="273050"/>
            <a:ext cx="2878266"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420504" y="273052"/>
            <a:ext cx="489077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37437" y="1435102"/>
            <a:ext cx="287826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D83BED5-750B-425E-BE67-0AAF8DE5F572}" type="datetimeFigureOut">
              <a:rPr lang="it-IT" smtClean="0"/>
              <a:pPr/>
              <a:t>16/04/2012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87449B1-802B-41A5-A4B9-1492B46EA9F0}" type="slidenum">
              <a:rPr lang="it-IT" smtClean="0"/>
              <a:pPr/>
              <a:t>‹N›</a:t>
            </a:fld>
            <a:endParaRPr lang="it-IT"/>
          </a:p>
        </p:txBody>
      </p:sp>
    </p:spTree>
  </p:cSld>
  <p:clrMapOvr>
    <a:masterClrMapping/>
  </p:clrMapOvr>
  <p:transition spd="slow" advTm="300000">
    <p:whee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14809" y="4800601"/>
            <a:ext cx="5249228"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14809" y="612775"/>
            <a:ext cx="524922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14809" y="5367339"/>
            <a:ext cx="524922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D83BED5-750B-425E-BE67-0AAF8DE5F572}" type="datetimeFigureOut">
              <a:rPr lang="it-IT" smtClean="0"/>
              <a:pPr/>
              <a:t>16/04/2012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87449B1-802B-41A5-A4B9-1492B46EA9F0}" type="slidenum">
              <a:rPr lang="it-IT" smtClean="0"/>
              <a:pPr/>
              <a:t>‹N›</a:t>
            </a:fld>
            <a:endParaRPr lang="it-IT"/>
          </a:p>
        </p:txBody>
      </p:sp>
    </p:spTree>
  </p:cSld>
  <p:clrMapOvr>
    <a:masterClrMapping/>
  </p:clrMapOvr>
  <p:transition spd="slow" advTm="300000">
    <p:whee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37436" y="274638"/>
            <a:ext cx="7873842"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37436" y="1600202"/>
            <a:ext cx="7873842"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37436" y="6356352"/>
            <a:ext cx="204136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83BED5-750B-425E-BE67-0AAF8DE5F572}" type="datetimeFigureOut">
              <a:rPr lang="it-IT" smtClean="0"/>
              <a:pPr/>
              <a:t>16/04/2012</a:t>
            </a:fld>
            <a:endParaRPr lang="it-IT"/>
          </a:p>
        </p:txBody>
      </p:sp>
      <p:sp>
        <p:nvSpPr>
          <p:cNvPr id="5" name="Segnaposto piè di pagina 4"/>
          <p:cNvSpPr>
            <a:spLocks noGrp="1"/>
          </p:cNvSpPr>
          <p:nvPr>
            <p:ph type="ftr" sz="quarter" idx="3"/>
          </p:nvPr>
        </p:nvSpPr>
        <p:spPr>
          <a:xfrm>
            <a:off x="2989144" y="6356352"/>
            <a:ext cx="277042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269911" y="6356352"/>
            <a:ext cx="204136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7449B1-802B-41A5-A4B9-1492B46EA9F0}"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advTm="300000">
    <p:wheel/>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40000"/>
                <a:lumOff val="60000"/>
              </a:schemeClr>
            </a:gs>
            <a:gs pos="17999">
              <a:srgbClr val="99CCFF"/>
            </a:gs>
            <a:gs pos="36000">
              <a:srgbClr val="9966FF"/>
            </a:gs>
            <a:gs pos="61000">
              <a:srgbClr val="CC99FF"/>
            </a:gs>
            <a:gs pos="82001">
              <a:srgbClr val="99CCFF"/>
            </a:gs>
            <a:gs pos="100000">
              <a:srgbClr val="CCCCFF"/>
            </a:gs>
          </a:gsLst>
          <a:lin ang="5400000" scaled="1"/>
          <a:tileRect/>
        </a:gradFill>
        <a:effectLst/>
      </p:bgPr>
    </p:bg>
    <p:spTree>
      <p:nvGrpSpPr>
        <p:cNvPr id="1" name=""/>
        <p:cNvGrpSpPr/>
        <p:nvPr/>
      </p:nvGrpSpPr>
      <p:grpSpPr>
        <a:xfrm>
          <a:off x="0" y="0"/>
          <a:ext cx="0" cy="0"/>
          <a:chOff x="0" y="0"/>
          <a:chExt cx="0" cy="0"/>
        </a:xfrm>
      </p:grpSpPr>
      <p:sp>
        <p:nvSpPr>
          <p:cNvPr id="2" name="Titolo 1"/>
          <p:cNvSpPr>
            <a:spLocks noGrp="1"/>
          </p:cNvSpPr>
          <p:nvPr>
            <p:ph type="ctrTitle"/>
          </p:nvPr>
        </p:nvSpPr>
        <p:spPr>
          <a:xfrm>
            <a:off x="516228" y="404666"/>
            <a:ext cx="7436406" cy="1470025"/>
          </a:xfrm>
        </p:spPr>
        <p:txBody>
          <a:bodyPr>
            <a:normAutofit/>
          </a:bodyPr>
          <a:lstStyle/>
          <a:p>
            <a:r>
              <a:rPr lang="it-IT" sz="8000" b="1" spc="300" dirty="0" smtClean="0">
                <a:solidFill>
                  <a:srgbClr val="0070C0"/>
                </a:solidFill>
              </a:rPr>
              <a:t>BODENSEE</a:t>
            </a:r>
            <a:endParaRPr lang="it-IT" sz="8000" b="1" spc="300" dirty="0">
              <a:solidFill>
                <a:srgbClr val="0070C0"/>
              </a:solidFill>
            </a:endParaRPr>
          </a:p>
        </p:txBody>
      </p:sp>
      <p:sp>
        <p:nvSpPr>
          <p:cNvPr id="3" name="Sottotitolo 2"/>
          <p:cNvSpPr>
            <a:spLocks noGrp="1"/>
          </p:cNvSpPr>
          <p:nvPr>
            <p:ph type="subTitle" idx="1"/>
          </p:nvPr>
        </p:nvSpPr>
        <p:spPr/>
        <p:txBody>
          <a:bodyPr/>
          <a:lstStyle/>
          <a:p>
            <a:endParaRPr lang="it-IT" dirty="0"/>
          </a:p>
        </p:txBody>
      </p:sp>
      <p:pic>
        <p:nvPicPr>
          <p:cNvPr id="4" name="Immagine 3" descr="DDDD.png"/>
          <p:cNvPicPr>
            <a:picLocks noChangeAspect="1"/>
          </p:cNvPicPr>
          <p:nvPr/>
        </p:nvPicPr>
        <p:blipFill>
          <a:blip r:embed="rId2" cstate="print"/>
          <a:stretch>
            <a:fillRect/>
          </a:stretch>
        </p:blipFill>
        <p:spPr>
          <a:xfrm>
            <a:off x="1342970" y="1844825"/>
            <a:ext cx="5718298" cy="4375474"/>
          </a:xfrm>
          <a:prstGeom prst="rect">
            <a:avLst/>
          </a:prstGeom>
        </p:spPr>
      </p:pic>
    </p:spTree>
  </p:cSld>
  <p:clrMapOvr>
    <a:masterClrMapping/>
  </p:clrMapOvr>
  <p:transition spd="slow" advTm="300000">
    <p:whee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FFCC99"/>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654018" y="476672"/>
            <a:ext cx="7381679" cy="1143000"/>
          </a:xfrm>
        </p:spPr>
        <p:txBody>
          <a:bodyPr>
            <a:normAutofit/>
          </a:bodyPr>
          <a:lstStyle/>
          <a:p>
            <a:endParaRPr lang="it-IT" sz="4800" b="1" dirty="0">
              <a:solidFill>
                <a:srgbClr val="0000FF"/>
              </a:solidFill>
            </a:endParaRPr>
          </a:p>
        </p:txBody>
      </p:sp>
      <p:sp>
        <p:nvSpPr>
          <p:cNvPr id="3" name="Segnaposto contenuto 2"/>
          <p:cNvSpPr>
            <a:spLocks noGrp="1"/>
          </p:cNvSpPr>
          <p:nvPr>
            <p:ph idx="1"/>
          </p:nvPr>
        </p:nvSpPr>
        <p:spPr>
          <a:xfrm>
            <a:off x="413916" y="980728"/>
            <a:ext cx="7873842" cy="4392488"/>
          </a:xfrm>
        </p:spPr>
        <p:txBody>
          <a:bodyPr lIns="0" tIns="0" rIns="0" bIns="0">
            <a:noAutofit/>
          </a:bodyPr>
          <a:lstStyle/>
          <a:p>
            <a:pPr algn="just">
              <a:buNone/>
            </a:pPr>
            <a:r>
              <a:rPr lang="de-DE" sz="2800" dirty="0" smtClean="0"/>
              <a:t>    Die Ufer des Bodensees gehören zu drei verschiedenen Ländern: Deutschland, Österreich und der Schweiz. Der Bodensee zählt zu den größten Seen Europas. Der See hat eine Uferlänge von 270 Kilometer und eine Tiefe von 252 Metern. Der Bodensee besteht aus zwei Seen, die durch einen Abschnitt des Rheins verbunden sind. Der Rhein entspringt in den Schweizer Alpen und mündet in die Nordsee.</a:t>
            </a:r>
            <a:endParaRPr lang="it-IT" sz="2800" dirty="0" smtClean="0"/>
          </a:p>
          <a:p>
            <a:pPr>
              <a:buNone/>
            </a:pPr>
            <a:endParaRPr lang="it-IT" sz="1800" dirty="0"/>
          </a:p>
        </p:txBody>
      </p:sp>
    </p:spTree>
  </p:cSld>
  <p:clrMapOvr>
    <a:masterClrMapping/>
  </p:clrMapOvr>
  <p:transition spd="slow" advTm="300000">
    <p:whee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000000"/>
            </a:gs>
            <a:gs pos="39999">
              <a:srgbClr val="0A128C"/>
            </a:gs>
            <a:gs pos="70000">
              <a:srgbClr val="181CC7"/>
            </a:gs>
            <a:gs pos="88000">
              <a:srgbClr val="7005D4"/>
            </a:gs>
            <a:gs pos="100000">
              <a:srgbClr val="8C3D91"/>
            </a:gs>
          </a:gsLst>
          <a:lin ang="5400000" scaled="0"/>
        </a:gradFill>
        <a:effectLst/>
      </p:bgPr>
    </p:bg>
    <p:spTree>
      <p:nvGrpSpPr>
        <p:cNvPr id="1" name=""/>
        <p:cNvGrpSpPr/>
        <p:nvPr/>
      </p:nvGrpSpPr>
      <p:grpSpPr>
        <a:xfrm>
          <a:off x="0" y="0"/>
          <a:ext cx="0" cy="0"/>
          <a:chOff x="0" y="0"/>
          <a:chExt cx="0" cy="0"/>
        </a:xfrm>
      </p:grpSpPr>
      <p:pic>
        <p:nvPicPr>
          <p:cNvPr id="2" name="Immagine 1" descr="images.jpg"/>
          <p:cNvPicPr>
            <a:picLocks noChangeAspect="1"/>
          </p:cNvPicPr>
          <p:nvPr/>
        </p:nvPicPr>
        <p:blipFill>
          <a:blip r:embed="rId2" cstate="print"/>
          <a:stretch>
            <a:fillRect/>
          </a:stretch>
        </p:blipFill>
        <p:spPr>
          <a:xfrm>
            <a:off x="654018" y="548680"/>
            <a:ext cx="3651443" cy="288032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3" name="Immagine 2" descr="imagesCA1AJ4KL.jpg"/>
          <p:cNvPicPr>
            <a:picLocks noChangeAspect="1"/>
          </p:cNvPicPr>
          <p:nvPr/>
        </p:nvPicPr>
        <p:blipFill>
          <a:blip r:embed="rId3" cstate="print"/>
          <a:stretch>
            <a:fillRect/>
          </a:stretch>
        </p:blipFill>
        <p:spPr>
          <a:xfrm>
            <a:off x="4443252" y="548680"/>
            <a:ext cx="3651443" cy="288032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4" name="Immagine 3" descr="imagesCA098KQ6.jpg"/>
          <p:cNvPicPr>
            <a:picLocks noChangeAspect="1"/>
          </p:cNvPicPr>
          <p:nvPr/>
        </p:nvPicPr>
        <p:blipFill>
          <a:blip r:embed="rId4" cstate="print"/>
          <a:stretch>
            <a:fillRect/>
          </a:stretch>
        </p:blipFill>
        <p:spPr>
          <a:xfrm>
            <a:off x="585123" y="3573016"/>
            <a:ext cx="3720339" cy="288032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Immagine 4" descr="imagesCABQKZBU.jpg"/>
          <p:cNvPicPr>
            <a:picLocks noChangeAspect="1"/>
          </p:cNvPicPr>
          <p:nvPr/>
        </p:nvPicPr>
        <p:blipFill>
          <a:blip r:embed="rId5" cstate="print"/>
          <a:stretch>
            <a:fillRect/>
          </a:stretch>
        </p:blipFill>
        <p:spPr>
          <a:xfrm>
            <a:off x="4443252" y="3573017"/>
            <a:ext cx="3651443" cy="280469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spd="slow" advTm="300000">
    <p:whee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30000">
              <a:srgbClr val="66008F"/>
            </a:gs>
            <a:gs pos="64999">
              <a:srgbClr val="BA0066"/>
            </a:gs>
            <a:gs pos="89999">
              <a:srgbClr val="FF0000"/>
            </a:gs>
            <a:gs pos="100000">
              <a:srgbClr val="FF8200"/>
            </a:gs>
          </a:gsLst>
          <a:lin ang="5400000" scaled="0"/>
        </a:gra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de-DE" dirty="0">
                <a:solidFill>
                  <a:schemeClr val="bg1"/>
                </a:solidFill>
              </a:rPr>
              <a:t>D</a:t>
            </a:r>
            <a:r>
              <a:rPr lang="de-DE" dirty="0" smtClean="0">
                <a:solidFill>
                  <a:schemeClr val="bg1"/>
                </a:solidFill>
              </a:rPr>
              <a:t>en schönsten Orten</a:t>
            </a:r>
            <a:endParaRPr lang="it-IT" dirty="0">
              <a:solidFill>
                <a:schemeClr val="bg1"/>
              </a:solidFill>
            </a:endParaRPr>
          </a:p>
        </p:txBody>
      </p:sp>
      <p:sp>
        <p:nvSpPr>
          <p:cNvPr id="3" name="Segnaposto contenuto 2"/>
          <p:cNvSpPr>
            <a:spLocks noGrp="1"/>
          </p:cNvSpPr>
          <p:nvPr>
            <p:ph idx="1"/>
          </p:nvPr>
        </p:nvSpPr>
        <p:spPr>
          <a:xfrm>
            <a:off x="532973" y="1628800"/>
            <a:ext cx="7873842" cy="4785395"/>
          </a:xfrm>
        </p:spPr>
        <p:txBody>
          <a:bodyPr>
            <a:normAutofit/>
          </a:bodyPr>
          <a:lstStyle/>
          <a:p>
            <a:pPr marL="0" indent="0" algn="just">
              <a:spcBef>
                <a:spcPts val="0"/>
              </a:spcBef>
              <a:buNone/>
            </a:pPr>
            <a:r>
              <a:rPr lang="de-DE" dirty="0" smtClean="0"/>
              <a:t>Die wichtigsten Städte, die am Bodensee liegen, sind die folgenden:</a:t>
            </a:r>
            <a:endParaRPr lang="it-IT" dirty="0" smtClean="0"/>
          </a:p>
          <a:p>
            <a:pPr marL="0" indent="0" algn="just">
              <a:spcBef>
                <a:spcPts val="0"/>
              </a:spcBef>
            </a:pPr>
            <a:r>
              <a:rPr lang="de-DE" dirty="0" smtClean="0"/>
              <a:t> </a:t>
            </a:r>
            <a:r>
              <a:rPr lang="de-DE" b="1" dirty="0" smtClean="0">
                <a:solidFill>
                  <a:schemeClr val="bg1"/>
                </a:solidFill>
              </a:rPr>
              <a:t>Konstanz</a:t>
            </a:r>
            <a:r>
              <a:rPr lang="de-DE" dirty="0" smtClean="0"/>
              <a:t> sie ist die größte Stadt am Bodensee, die von dem Fluss Rhein in zwei Teile gegliedert ist. </a:t>
            </a:r>
          </a:p>
          <a:p>
            <a:pPr marL="0" indent="0" algn="just">
              <a:spcBef>
                <a:spcPts val="0"/>
              </a:spcBef>
              <a:buNone/>
            </a:pPr>
            <a:r>
              <a:rPr lang="de-DE" dirty="0" smtClean="0"/>
              <a:t>Konstanz ist eine Universitätsstadt reich an historische Gebäude, Museen</a:t>
            </a:r>
          </a:p>
          <a:p>
            <a:pPr marL="0" indent="0" algn="just">
              <a:spcBef>
                <a:spcPts val="0"/>
              </a:spcBef>
              <a:buNone/>
            </a:pPr>
            <a:r>
              <a:rPr lang="de-DE" dirty="0" smtClean="0"/>
              <a:t>und </a:t>
            </a:r>
            <a:r>
              <a:rPr lang="de-DE" dirty="0" smtClean="0"/>
              <a:t>Sehenswürdigkeiten;</a:t>
            </a:r>
            <a:endParaRPr lang="it-IT" dirty="0" smtClean="0"/>
          </a:p>
          <a:p>
            <a:pPr marL="0" indent="0">
              <a:buNone/>
            </a:pPr>
            <a:endParaRPr lang="it-IT" dirty="0"/>
          </a:p>
        </p:txBody>
      </p:sp>
      <p:pic>
        <p:nvPicPr>
          <p:cNvPr id="4" name="Immagine 3" descr="images.jpg"/>
          <p:cNvPicPr>
            <a:picLocks noChangeAspect="1"/>
          </p:cNvPicPr>
          <p:nvPr/>
        </p:nvPicPr>
        <p:blipFill>
          <a:blip r:embed="rId2" cstate="print"/>
          <a:stretch>
            <a:fillRect/>
          </a:stretch>
        </p:blipFill>
        <p:spPr>
          <a:xfrm>
            <a:off x="5598492" y="4581128"/>
            <a:ext cx="2795336" cy="1944216"/>
          </a:xfrm>
          <a:prstGeom prst="roundRect">
            <a:avLst>
              <a:gd name="adj" fmla="val 8594"/>
            </a:avLst>
          </a:prstGeom>
          <a:solidFill>
            <a:srgbClr val="FFFFFF">
              <a:shade val="85000"/>
            </a:srgbClr>
          </a:solidFill>
          <a:ln>
            <a:noFill/>
          </a:ln>
          <a:effectLst>
            <a:innerShdw blurRad="63500" dist="50800" dir="10800000">
              <a:prstClr val="black">
                <a:alpha val="50000"/>
              </a:prstClr>
            </a:innerShdw>
            <a:reflection blurRad="12700" stA="38000" endPos="28000" dist="5000" dir="5400000" sy="-100000" algn="bl" rotWithShape="0"/>
          </a:effectLst>
        </p:spPr>
      </p:pic>
    </p:spTree>
  </p:cSld>
  <p:clrMapOvr>
    <a:masterClrMapping/>
  </p:clrMapOvr>
  <p:transition spd="slow" advTm="300000">
    <p:whee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309542" y="1124746"/>
            <a:ext cx="7873842" cy="4525963"/>
          </a:xfrm>
        </p:spPr>
        <p:txBody>
          <a:bodyPr>
            <a:normAutofit/>
          </a:bodyPr>
          <a:lstStyle/>
          <a:p>
            <a:pPr marL="0" lvl="0" indent="0" algn="just">
              <a:spcBef>
                <a:spcPts val="0"/>
              </a:spcBef>
              <a:buNone/>
            </a:pPr>
            <a:r>
              <a:rPr lang="de-DE" sz="2800" b="1" dirty="0" smtClean="0">
                <a:solidFill>
                  <a:schemeClr val="bg1"/>
                </a:solidFill>
              </a:rPr>
              <a:t>Wasserburg</a:t>
            </a:r>
            <a:r>
              <a:rPr lang="de-DE" sz="2800" dirty="0" smtClean="0"/>
              <a:t> diese schöne Stadt liegt am Nordufer des Bodensees. Sie ist von einer malerischen Halbinsel gekennzeichnet, auf der die Kirche St. Georg, das Schloss Wasserburg und das Malhaus liegen.</a:t>
            </a:r>
          </a:p>
          <a:p>
            <a:pPr marL="0" lvl="0" indent="0" algn="just">
              <a:spcBef>
                <a:spcPts val="0"/>
              </a:spcBef>
              <a:buNone/>
            </a:pPr>
            <a:endParaRPr lang="de-DE" sz="2800" dirty="0" smtClean="0"/>
          </a:p>
          <a:p>
            <a:pPr marL="0" lvl="0" indent="0" algn="just">
              <a:spcBef>
                <a:spcPts val="0"/>
              </a:spcBef>
              <a:buNone/>
            </a:pPr>
            <a:endParaRPr lang="de-DE" sz="2800" dirty="0" smtClean="0"/>
          </a:p>
          <a:p>
            <a:pPr marL="0" lvl="0" indent="0" algn="just">
              <a:spcBef>
                <a:spcPts val="0"/>
              </a:spcBef>
              <a:buNone/>
            </a:pPr>
            <a:endParaRPr lang="de-DE" sz="2800" dirty="0" smtClean="0"/>
          </a:p>
          <a:p>
            <a:pPr marL="0" lvl="0" indent="0" algn="just">
              <a:spcBef>
                <a:spcPts val="0"/>
              </a:spcBef>
              <a:buNone/>
            </a:pPr>
            <a:endParaRPr lang="it-IT" sz="2800" dirty="0" smtClean="0"/>
          </a:p>
          <a:p>
            <a:pPr algn="just">
              <a:buNone/>
            </a:pPr>
            <a:endParaRPr lang="it-IT" sz="2700" dirty="0"/>
          </a:p>
        </p:txBody>
      </p:sp>
      <p:pic>
        <p:nvPicPr>
          <p:cNvPr id="5" name="Immagine 4" descr="images 96.jpg"/>
          <p:cNvPicPr>
            <a:picLocks noChangeAspect="1"/>
          </p:cNvPicPr>
          <p:nvPr/>
        </p:nvPicPr>
        <p:blipFill>
          <a:blip r:embed="rId2" cstate="print"/>
          <a:stretch>
            <a:fillRect/>
          </a:stretch>
        </p:blipFill>
        <p:spPr>
          <a:xfrm>
            <a:off x="1963026" y="2996954"/>
            <a:ext cx="4684871" cy="3258427"/>
          </a:xfrm>
          <a:prstGeom prst="rect">
            <a:avLst/>
          </a:prstGeom>
          <a:ln>
            <a:noFill/>
          </a:ln>
          <a:effectLst>
            <a:softEdge rad="112500"/>
          </a:effectLst>
        </p:spPr>
      </p:pic>
    </p:spTree>
  </p:cSld>
  <p:clrMapOvr>
    <a:masterClrMapping/>
  </p:clrMapOvr>
  <p:transition spd="slow" advTm="300000">
    <p:whee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F3399"/>
            </a:gs>
            <a:gs pos="25000">
              <a:srgbClr val="FF6633"/>
            </a:gs>
            <a:gs pos="50000">
              <a:srgbClr val="FFFF00"/>
            </a:gs>
            <a:gs pos="75000">
              <a:srgbClr val="01A78F"/>
            </a:gs>
            <a:gs pos="100000">
              <a:srgbClr val="3366FF"/>
            </a:gs>
          </a:gsLst>
          <a:lin ang="5400000" scaled="0"/>
        </a:gra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447332" y="1988842"/>
            <a:ext cx="7873842" cy="4525963"/>
          </a:xfrm>
        </p:spPr>
        <p:txBody>
          <a:bodyPr>
            <a:normAutofit/>
          </a:bodyPr>
          <a:lstStyle/>
          <a:p>
            <a:pPr marL="0" lvl="0" indent="0" algn="just">
              <a:spcBef>
                <a:spcPts val="0"/>
              </a:spcBef>
              <a:buNone/>
            </a:pPr>
            <a:endParaRPr lang="de-DE" sz="2800" smtClean="0"/>
          </a:p>
          <a:p>
            <a:pPr marL="0" lvl="0" indent="0" algn="just">
              <a:spcBef>
                <a:spcPts val="0"/>
              </a:spcBef>
              <a:buNone/>
            </a:pPr>
            <a:endParaRPr lang="de-DE" sz="2800" smtClean="0"/>
          </a:p>
          <a:p>
            <a:pPr marL="0" lvl="0" indent="0" algn="just">
              <a:spcBef>
                <a:spcPts val="0"/>
              </a:spcBef>
              <a:buNone/>
            </a:pPr>
            <a:r>
              <a:rPr lang="de-DE" sz="2800" b="1" smtClean="0">
                <a:solidFill>
                  <a:schemeClr val="bg1"/>
                </a:solidFill>
              </a:rPr>
              <a:t>Überlingen</a:t>
            </a:r>
            <a:r>
              <a:rPr lang="de-DE" sz="2800" smtClean="0"/>
              <a:t> sie liegt am nördlichen Bodenseeufer. Die gotische Kathedrale des Münsters St Nikolaus gemeinsam mit dem Renaissance-Rathaus zählen zu den Sehenswürdigkeiten der Stadt. Überlingen bietet verschiedene Treffpunkte für die Kultur- und Sportslieber. Außerdem haben die Uferpromenaden längst die Spaziergänger und Jogger für sich entdeckt.</a:t>
            </a:r>
            <a:endParaRPr lang="it-IT" sz="2800" smtClean="0"/>
          </a:p>
          <a:p>
            <a:pPr algn="just">
              <a:buNone/>
            </a:pPr>
            <a:endParaRPr lang="it-IT" sz="2700" dirty="0"/>
          </a:p>
        </p:txBody>
      </p:sp>
      <p:pic>
        <p:nvPicPr>
          <p:cNvPr id="4" name="Immagine 3" descr="937_461_1_g.jpg"/>
          <p:cNvPicPr>
            <a:picLocks noChangeAspect="1"/>
          </p:cNvPicPr>
          <p:nvPr/>
        </p:nvPicPr>
        <p:blipFill>
          <a:blip r:embed="rId2" cstate="print"/>
          <a:stretch>
            <a:fillRect/>
          </a:stretch>
        </p:blipFill>
        <p:spPr>
          <a:xfrm>
            <a:off x="2720874" y="332656"/>
            <a:ext cx="3470042" cy="2376264"/>
          </a:xfrm>
          <a:prstGeom prst="rect">
            <a:avLst/>
          </a:prstGeom>
          <a:ln>
            <a:noFill/>
          </a:ln>
          <a:effectLst>
            <a:softEdge rad="112500"/>
          </a:effectLst>
        </p:spPr>
      </p:pic>
    </p:spTree>
  </p:cSld>
  <p:clrMapOvr>
    <a:masterClrMapping/>
  </p:clrMapOvr>
  <p:transition spd="slow" advTm="300000">
    <p:whee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13000">
              <a:srgbClr val="0047FF"/>
            </a:gs>
            <a:gs pos="28000">
              <a:srgbClr val="000082"/>
            </a:gs>
            <a:gs pos="42999">
              <a:schemeClr val="bg1"/>
            </a:gs>
            <a:gs pos="58000">
              <a:srgbClr val="000082"/>
            </a:gs>
            <a:gs pos="72000">
              <a:srgbClr val="0047FF"/>
            </a:gs>
            <a:gs pos="87000">
              <a:schemeClr val="bg1"/>
            </a:gs>
            <a:gs pos="100000">
              <a:srgbClr val="0047FF"/>
            </a:gs>
          </a:gsLst>
          <a:lin ang="5400000" scaled="0"/>
        </a:gradFill>
        <a:effectLst/>
      </p:bgPr>
    </p:bg>
    <p:spTree>
      <p:nvGrpSpPr>
        <p:cNvPr id="1" name=""/>
        <p:cNvGrpSpPr/>
        <p:nvPr/>
      </p:nvGrpSpPr>
      <p:grpSpPr>
        <a:xfrm>
          <a:off x="0" y="0"/>
          <a:ext cx="0" cy="0"/>
          <a:chOff x="0" y="0"/>
          <a:chExt cx="0" cy="0"/>
        </a:xfrm>
      </p:grpSpPr>
      <p:sp>
        <p:nvSpPr>
          <p:cNvPr id="9" name="Segnaposto contenuto 8"/>
          <p:cNvSpPr>
            <a:spLocks noGrp="1"/>
          </p:cNvSpPr>
          <p:nvPr>
            <p:ph idx="1"/>
          </p:nvPr>
        </p:nvSpPr>
        <p:spPr>
          <a:xfrm>
            <a:off x="557932" y="1700808"/>
            <a:ext cx="7393306" cy="4525963"/>
          </a:xfrm>
        </p:spPr>
        <p:txBody>
          <a:bodyPr>
            <a:normAutofit lnSpcReduction="10000"/>
          </a:bodyPr>
          <a:lstStyle/>
          <a:p>
            <a:pPr marL="0" lvl="0" indent="0">
              <a:spcBef>
                <a:spcPts val="0"/>
              </a:spcBef>
              <a:buNone/>
            </a:pPr>
            <a:endParaRPr lang="de-DE" dirty="0" smtClean="0"/>
          </a:p>
          <a:p>
            <a:pPr marL="0" lvl="0" indent="0">
              <a:spcBef>
                <a:spcPts val="0"/>
              </a:spcBef>
              <a:buNone/>
            </a:pPr>
            <a:endParaRPr lang="de-DE" dirty="0" smtClean="0"/>
          </a:p>
          <a:p>
            <a:pPr marL="0" lvl="0" indent="0" algn="just">
              <a:lnSpc>
                <a:spcPct val="110000"/>
              </a:lnSpc>
              <a:spcBef>
                <a:spcPts val="0"/>
              </a:spcBef>
              <a:buNone/>
            </a:pPr>
            <a:r>
              <a:rPr lang="de-DE" b="1" dirty="0" smtClean="0">
                <a:solidFill>
                  <a:schemeClr val="bg1"/>
                </a:solidFill>
              </a:rPr>
              <a:t>Meersburg</a:t>
            </a:r>
            <a:r>
              <a:rPr lang="de-DE" dirty="0" smtClean="0"/>
              <a:t> die Altstadt ist von einer alten Burg beherrscht. Meersburg ist auch von Weinberge charakterisiert, die jedes Jahr Hunderte von Touristen und Besucher anziehen. Die Stadt wurde von den </a:t>
            </a:r>
            <a:r>
              <a:rPr lang="de-DE" dirty="0" err="1" smtClean="0"/>
              <a:t>Merowingen</a:t>
            </a:r>
            <a:r>
              <a:rPr lang="de-DE" dirty="0" smtClean="0"/>
              <a:t> gegründet. Deswegen hat sie noch heute ein mittelalterliches Gepräge.</a:t>
            </a:r>
            <a:endParaRPr lang="it-IT" dirty="0" smtClean="0"/>
          </a:p>
          <a:p>
            <a:pPr algn="just">
              <a:buNone/>
            </a:pPr>
            <a:endParaRPr lang="it-IT" dirty="0"/>
          </a:p>
        </p:txBody>
      </p:sp>
      <p:pic>
        <p:nvPicPr>
          <p:cNvPr id="10" name="Immagine 9" descr="ciao.jpg"/>
          <p:cNvPicPr>
            <a:picLocks noChangeAspect="1"/>
          </p:cNvPicPr>
          <p:nvPr/>
        </p:nvPicPr>
        <p:blipFill>
          <a:blip r:embed="rId2" cstate="print"/>
          <a:stretch>
            <a:fillRect/>
          </a:stretch>
        </p:blipFill>
        <p:spPr>
          <a:xfrm>
            <a:off x="1480762" y="404664"/>
            <a:ext cx="5282882" cy="1944216"/>
          </a:xfrm>
          <a:prstGeom prst="rect">
            <a:avLst/>
          </a:prstGeom>
          <a:ln>
            <a:noFill/>
          </a:ln>
          <a:effectLst>
            <a:softEdge rad="112500"/>
          </a:effectLst>
        </p:spPr>
      </p:pic>
    </p:spTree>
  </p:cSld>
  <p:clrMapOvr>
    <a:masterClrMapping/>
  </p:clrMapOvr>
  <p:transition spd="slow" advTm="300000">
    <p:whee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50000">
              <a:srgbClr val="03D4A8">
                <a:alpha val="69000"/>
              </a:srgbClr>
            </a:gs>
            <a:gs pos="25000">
              <a:srgbClr val="21D6E0"/>
            </a:gs>
            <a:gs pos="75000">
              <a:srgbClr val="0087E6"/>
            </a:gs>
            <a:gs pos="100000">
              <a:srgbClr val="005CBF"/>
            </a:gs>
          </a:gsLst>
          <a:lin ang="4200000" scaled="0"/>
        </a:gra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557932" y="1628800"/>
            <a:ext cx="7537322" cy="4525963"/>
          </a:xfrm>
        </p:spPr>
        <p:txBody>
          <a:bodyPr/>
          <a:lstStyle/>
          <a:p>
            <a:pPr marL="0" lvl="0" indent="0">
              <a:spcBef>
                <a:spcPts val="0"/>
              </a:spcBef>
              <a:buNone/>
            </a:pPr>
            <a:endParaRPr lang="de-DE" b="1" dirty="0" smtClean="0">
              <a:solidFill>
                <a:schemeClr val="bg1"/>
              </a:solidFill>
            </a:endParaRPr>
          </a:p>
          <a:p>
            <a:pPr marL="0" lvl="0" indent="0">
              <a:spcBef>
                <a:spcPts val="0"/>
              </a:spcBef>
              <a:buNone/>
            </a:pPr>
            <a:endParaRPr lang="de-DE" b="1" dirty="0" smtClean="0">
              <a:solidFill>
                <a:schemeClr val="bg1"/>
              </a:solidFill>
            </a:endParaRPr>
          </a:p>
          <a:p>
            <a:pPr marL="0" lvl="0" indent="0">
              <a:spcBef>
                <a:spcPts val="0"/>
              </a:spcBef>
              <a:buNone/>
            </a:pPr>
            <a:endParaRPr lang="de-DE" b="1" dirty="0" smtClean="0">
              <a:solidFill>
                <a:schemeClr val="bg1"/>
              </a:solidFill>
            </a:endParaRPr>
          </a:p>
          <a:p>
            <a:pPr marL="0" lvl="0" indent="0">
              <a:spcBef>
                <a:spcPts val="0"/>
              </a:spcBef>
              <a:buNone/>
            </a:pPr>
            <a:endParaRPr lang="de-DE" b="1" dirty="0" smtClean="0">
              <a:solidFill>
                <a:schemeClr val="bg1"/>
              </a:solidFill>
            </a:endParaRPr>
          </a:p>
          <a:p>
            <a:pPr marL="0" lvl="0" indent="0" algn="just">
              <a:spcBef>
                <a:spcPts val="0"/>
              </a:spcBef>
              <a:buNone/>
            </a:pPr>
            <a:r>
              <a:rPr lang="de-DE" b="1" dirty="0" smtClean="0">
                <a:solidFill>
                  <a:schemeClr val="bg1"/>
                </a:solidFill>
              </a:rPr>
              <a:t>Lindau</a:t>
            </a:r>
            <a:r>
              <a:rPr lang="de-DE" dirty="0" smtClean="0"/>
              <a:t> diese Stadt liegt am östlichen Ufer des Bodensees und hat sich auf einer Insel entwickelt, die mit einer Brücke mit dem Festland verbunden ist.</a:t>
            </a:r>
          </a:p>
          <a:p>
            <a:pPr marL="0" lvl="0" indent="0">
              <a:spcBef>
                <a:spcPts val="0"/>
              </a:spcBef>
              <a:buNone/>
            </a:pPr>
            <a:endParaRPr lang="de-DE" dirty="0" smtClean="0"/>
          </a:p>
          <a:p>
            <a:pPr marL="0" lvl="0" indent="0">
              <a:spcBef>
                <a:spcPts val="0"/>
              </a:spcBef>
              <a:buNone/>
            </a:pPr>
            <a:endParaRPr lang="de-DE" dirty="0" smtClean="0"/>
          </a:p>
          <a:p>
            <a:pPr lvl="0"/>
            <a:endParaRPr lang="it-IT" dirty="0" smtClean="0"/>
          </a:p>
          <a:p>
            <a:pPr>
              <a:buNone/>
            </a:pPr>
            <a:endParaRPr lang="it-IT" dirty="0"/>
          </a:p>
        </p:txBody>
      </p:sp>
      <p:pic>
        <p:nvPicPr>
          <p:cNvPr id="4" name="Immagine 3" descr="lin.jpg"/>
          <p:cNvPicPr>
            <a:picLocks noChangeAspect="1"/>
          </p:cNvPicPr>
          <p:nvPr/>
        </p:nvPicPr>
        <p:blipFill>
          <a:blip r:embed="rId2" cstate="print"/>
          <a:stretch>
            <a:fillRect/>
          </a:stretch>
        </p:blipFill>
        <p:spPr>
          <a:xfrm>
            <a:off x="4649937" y="620689"/>
            <a:ext cx="3238072" cy="2535015"/>
          </a:xfrm>
          <a:prstGeom prst="rect">
            <a:avLst/>
          </a:prstGeom>
          <a:ln>
            <a:noFill/>
          </a:ln>
          <a:effectLst>
            <a:softEdge rad="112500"/>
          </a:effectLst>
        </p:spPr>
      </p:pic>
      <p:pic>
        <p:nvPicPr>
          <p:cNvPr id="5" name="Immagine 4" descr="torri.jpg"/>
          <p:cNvPicPr>
            <a:picLocks noChangeAspect="1"/>
          </p:cNvPicPr>
          <p:nvPr/>
        </p:nvPicPr>
        <p:blipFill>
          <a:blip r:embed="rId3" cstate="print"/>
          <a:stretch>
            <a:fillRect/>
          </a:stretch>
        </p:blipFill>
        <p:spPr>
          <a:xfrm>
            <a:off x="516228" y="548682"/>
            <a:ext cx="3169177" cy="2481079"/>
          </a:xfrm>
          <a:prstGeom prst="rect">
            <a:avLst/>
          </a:prstGeom>
          <a:ln>
            <a:noFill/>
          </a:ln>
          <a:effectLst>
            <a:softEdge rad="112500"/>
          </a:effectLst>
        </p:spPr>
      </p:pic>
    </p:spTree>
  </p:cSld>
  <p:clrMapOvr>
    <a:masterClrMapping/>
  </p:clrMapOvr>
  <p:transition spd="slow" advTm="300000">
    <p:whee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FF"/>
            </a:gs>
            <a:gs pos="53000">
              <a:srgbClr val="D4DEFF"/>
            </a:gs>
            <a:gs pos="83000">
              <a:srgbClr val="D4DEFF"/>
            </a:gs>
            <a:gs pos="100000">
              <a:srgbClr val="96AB94"/>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629940" y="1556792"/>
            <a:ext cx="7609330" cy="4525963"/>
          </a:xfrm>
        </p:spPr>
        <p:txBody>
          <a:bodyPr>
            <a:normAutofit/>
          </a:bodyPr>
          <a:lstStyle/>
          <a:p>
            <a:pPr marL="0" lvl="0" indent="0">
              <a:spcBef>
                <a:spcPts val="0"/>
              </a:spcBef>
              <a:buNone/>
            </a:pPr>
            <a:endParaRPr lang="de-DE" dirty="0" smtClean="0"/>
          </a:p>
          <a:p>
            <a:pPr marL="0" lvl="0" indent="0">
              <a:spcBef>
                <a:spcPts val="0"/>
              </a:spcBef>
              <a:buNone/>
            </a:pPr>
            <a:endParaRPr lang="de-DE" dirty="0" smtClean="0"/>
          </a:p>
          <a:p>
            <a:pPr marL="0" lvl="0" indent="0">
              <a:spcBef>
                <a:spcPts val="0"/>
              </a:spcBef>
              <a:buNone/>
            </a:pPr>
            <a:endParaRPr lang="de-DE" dirty="0" smtClean="0"/>
          </a:p>
          <a:p>
            <a:pPr marL="0" lvl="0" indent="0">
              <a:spcBef>
                <a:spcPts val="0"/>
              </a:spcBef>
              <a:buNone/>
            </a:pPr>
            <a:endParaRPr lang="de-DE" dirty="0" smtClean="0"/>
          </a:p>
          <a:p>
            <a:pPr marL="0" lvl="0" indent="0" algn="just">
              <a:spcBef>
                <a:spcPts val="0"/>
              </a:spcBef>
              <a:buNone/>
            </a:pPr>
            <a:r>
              <a:rPr lang="de-DE" b="1" dirty="0" smtClean="0">
                <a:solidFill>
                  <a:schemeClr val="bg1"/>
                </a:solidFill>
              </a:rPr>
              <a:t>Friedrichshafen</a:t>
            </a:r>
            <a:r>
              <a:rPr lang="de-DE" dirty="0" smtClean="0"/>
              <a:t> sie ist die zweitgrößte Stadt am Bodensee und sie ist für das Zeppelin-Museum  wohlbekannt, das die weltgrößte Sammlung zu Geschichte und Technik der Zeppelin-Luftschifffahrt beherbergt.</a:t>
            </a:r>
            <a:endParaRPr lang="it-IT" dirty="0" smtClean="0"/>
          </a:p>
          <a:p>
            <a:pPr>
              <a:buNone/>
            </a:pPr>
            <a:endParaRPr lang="it-IT" dirty="0"/>
          </a:p>
        </p:txBody>
      </p:sp>
      <p:pic>
        <p:nvPicPr>
          <p:cNvPr id="4" name="Immagine 3" descr="imagesCA6PDARB.jpg"/>
          <p:cNvPicPr>
            <a:picLocks noChangeAspect="1"/>
          </p:cNvPicPr>
          <p:nvPr/>
        </p:nvPicPr>
        <p:blipFill>
          <a:blip r:embed="rId2" cstate="print"/>
          <a:stretch>
            <a:fillRect/>
          </a:stretch>
        </p:blipFill>
        <p:spPr>
          <a:xfrm>
            <a:off x="2502148" y="476672"/>
            <a:ext cx="3927024" cy="2664296"/>
          </a:xfrm>
          <a:prstGeom prst="rect">
            <a:avLst/>
          </a:prstGeom>
          <a:ln>
            <a:noFill/>
          </a:ln>
          <a:effectLst>
            <a:softEdge rad="112500"/>
          </a:effectLst>
        </p:spPr>
      </p:pic>
    </p:spTree>
  </p:cSld>
  <p:clrMapOvr>
    <a:masterClrMapping/>
  </p:clrMapOvr>
  <p:transition spd="slow" advTm="300000">
    <p:wheel/>
  </p:transition>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210</TotalTime>
  <Words>303</Words>
  <Application>Microsoft Office PowerPoint</Application>
  <PresentationFormat>Personalizzato</PresentationFormat>
  <Paragraphs>29</Paragraphs>
  <Slides>9</Slides>
  <Notes>0</Notes>
  <HiddenSlides>0</HiddenSlides>
  <MMClips>0</MMClips>
  <ScaleCrop>false</ScaleCrop>
  <HeadingPairs>
    <vt:vector size="4" baseType="variant">
      <vt:variant>
        <vt:lpstr>Tema</vt:lpstr>
      </vt:variant>
      <vt:variant>
        <vt:i4>1</vt:i4>
      </vt:variant>
      <vt:variant>
        <vt:lpstr>Titoli diapositive</vt:lpstr>
      </vt:variant>
      <vt:variant>
        <vt:i4>9</vt:i4>
      </vt:variant>
    </vt:vector>
  </HeadingPairs>
  <TitlesOfParts>
    <vt:vector size="10" baseType="lpstr">
      <vt:lpstr>Tema di Office</vt:lpstr>
      <vt:lpstr>BODENSEE</vt:lpstr>
      <vt:lpstr>Presentazione standard di PowerPoint</vt:lpstr>
      <vt:lpstr>Presentazione standard di PowerPoint</vt:lpstr>
      <vt:lpstr>Den schönsten Orten</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BODENSEE</dc:title>
  <dc:creator>roberta</dc:creator>
  <cp:lastModifiedBy>scaroni.roberta</cp:lastModifiedBy>
  <cp:revision>26</cp:revision>
  <dcterms:created xsi:type="dcterms:W3CDTF">2012-02-08T14:58:12Z</dcterms:created>
  <dcterms:modified xsi:type="dcterms:W3CDTF">2012-04-16T09:08:09Z</dcterms:modified>
</cp:coreProperties>
</file>